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  <p:sldMasterId id="2147483668" r:id="rId4"/>
  </p:sldMasterIdLst>
  <p:notesMasterIdLst>
    <p:notesMasterId r:id="rId6"/>
  </p:notesMasterIdLst>
  <p:sldIdLst>
    <p:sldId id="444" r:id="rId5"/>
    <p:sldId id="445" r:id="rId7"/>
    <p:sldId id="455" r:id="rId8"/>
    <p:sldId id="443" r:id="rId9"/>
    <p:sldId id="453" r:id="rId10"/>
    <p:sldId id="454" r:id="rId11"/>
    <p:sldId id="442" r:id="rId12"/>
    <p:sldId id="437" r:id="rId13"/>
    <p:sldId id="259" r:id="rId14"/>
    <p:sldId id="260" r:id="rId15"/>
    <p:sldId id="261" r:id="rId16"/>
    <p:sldId id="265" r:id="rId17"/>
    <p:sldId id="268" r:id="rId18"/>
    <p:sldId id="456" r:id="rId19"/>
    <p:sldId id="271" r:id="rId20"/>
    <p:sldId id="273" r:id="rId21"/>
    <p:sldId id="274" r:id="rId22"/>
    <p:sldId id="275" r:id="rId23"/>
    <p:sldId id="277" r:id="rId24"/>
    <p:sldId id="279" r:id="rId25"/>
    <p:sldId id="447" r:id="rId2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42" userDrawn="1">
          <p15:clr>
            <a:srgbClr val="A4A3A4"/>
          </p15:clr>
        </p15:guide>
        <p15:guide id="2" pos="21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3"/>
    <p:restoredTop sz="94649"/>
  </p:normalViewPr>
  <p:slideViewPr>
    <p:cSldViewPr showGuides="1">
      <p:cViewPr varScale="1">
        <p:scale>
          <a:sx n="190" d="100"/>
          <a:sy n="190" d="100"/>
        </p:scale>
        <p:origin x="216" y="336"/>
      </p:cViewPr>
      <p:guideLst>
        <p:guide orient="horz" pos="2842"/>
        <p:guide pos="216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1DC90-00B2-436A-BDB5-A32C13988D7D}" type="datetimeFigureOut">
              <a:rPr 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C35E3-4C86-4390-A770-21AE3E9B521C}" type="slidenum">
              <a:rPr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27DA7-0877-E947-9D9D-91D4E5B509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27DA7-0877-E947-9D9D-91D4E5B509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27DA7-0877-E947-9D9D-91D4E5B509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因为它们在该位置的特征表达是相似的，可以放在同一标准下进行比较和分析。</a:t>
            </a:r>
            <a:endParaRPr lang="zh-CN" altLang="en-US"/>
          </a:p>
          <a:p>
            <a:r>
              <a:rPr lang="zh-CN" altLang="en-US"/>
              <a:t>例如，在自然语言处理中，不同句子的词向量在特定位置的余弦相似度高，意味着这些句子在该位置的语义或主题相关，可以相互比较。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5" y="505248"/>
            <a:ext cx="8235950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505248"/>
            <a:ext cx="8306434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175208"/>
            <a:ext cx="8306434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0B7240-B70A-A248-8CB9-6E18E54140C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360830-11C8-AF43-BF2B-B00BD97982C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1143000" y="2800350"/>
            <a:ext cx="6858000" cy="778510"/>
          </a:xfrm>
        </p:spPr>
        <p:txBody>
          <a:bodyPr vert="horz" lIns="68580" tIns="34290" rIns="68580" bIns="34290" rtlCol="0"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Microsoft YaHei" panose="020B0503020204020204" charset="-122"/>
                <a:ea typeface="Microsoft YaHei" panose="020B0503020204020204" charset="-122"/>
              </a:rPr>
              <a:t>李鹏图</a:t>
            </a:r>
            <a:endParaRPr lang="en-US" altLang="zh-CN" sz="160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/>
            <a:r>
              <a:rPr lang="en-US" altLang="zh-CN" sz="1600" dirty="0">
                <a:latin typeface="Microsoft YaHei" panose="020B0503020204020204" charset="-122"/>
                <a:ea typeface="Microsoft YaHei" panose="020B0503020204020204" charset="-122"/>
              </a:rPr>
              <a:t>2025-03-22</a:t>
            </a:r>
            <a:endParaRPr lang="en-US" altLang="zh-CN" sz="16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34" y="3914632"/>
            <a:ext cx="1541630" cy="46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/>
          <a:srcRect l="4245" r="-1"/>
          <a:stretch>
            <a:fillRect/>
          </a:stretch>
        </p:blipFill>
        <p:spPr>
          <a:xfrm>
            <a:off x="4756941" y="3804970"/>
            <a:ext cx="1418359" cy="65704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891" y="361882"/>
            <a:ext cx="7804150" cy="1125403"/>
          </a:xfrm>
        </p:spPr>
        <p:txBody>
          <a:bodyPr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420"/>
              </a:spcBef>
            </a:pPr>
            <a:r>
              <a:rPr lang="zh-CN" altLang="en-US" sz="3200" dirty="0">
                <a:latin typeface="Microsoft YaHei" panose="020B0503020204020204" charset="-122"/>
                <a:ea typeface="Microsoft YaHei" panose="020B0503020204020204" charset="-122"/>
              </a:rPr>
              <a:t>并行编码组会分享</a:t>
            </a:r>
            <a:endParaRPr lang="zh-CN" altLang="en-US" sz="32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360830-11C8-AF43-BF2B-B00BD97982C7}" type="slidenum">
              <a:rPr 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306434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dirty="0"/>
              <a:t>场景：</a:t>
            </a:r>
            <a:r>
              <a:rPr spc="-10" dirty="0"/>
              <a:t>context-</a:t>
            </a:r>
            <a:r>
              <a:rPr dirty="0"/>
              <a:t>augmented</a:t>
            </a:r>
            <a:r>
              <a:rPr spc="-15" dirty="0"/>
              <a:t> </a:t>
            </a:r>
            <a:r>
              <a:rPr spc="-10" dirty="0"/>
              <a:t>generation</a:t>
            </a:r>
            <a:r>
              <a:rPr lang="zh-CN" spc="-10" dirty="0"/>
              <a:t>（</a:t>
            </a:r>
            <a:r>
              <a:rPr lang="en-US" altLang="zh-CN" spc="-10" dirty="0"/>
              <a:t>CAG</a:t>
            </a:r>
            <a:r>
              <a:rPr lang="zh-CN" spc="-10" dirty="0"/>
              <a:t>）</a:t>
            </a:r>
            <a:r>
              <a:rPr spc="-10" dirty="0"/>
              <a:t>.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1212" y="3169125"/>
            <a:ext cx="8221574" cy="9236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725" y="4342255"/>
            <a:ext cx="78251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zh-CN" altLang="en-US" sz="1800" b="0" i="0" u="none" strike="noStrike" kern="0" cap="none" spc="0" normalizeH="0" baseline="0" noProof="1">
                <a:solidFill>
                  <a:schemeClr val="tx1"/>
                </a:solidFill>
                <a:effectLst/>
                <a:latin typeface="+mn-ea"/>
                <a:ea typeface="+mn-ea"/>
                <a:cs typeface="Arial MT"/>
              </a:rPr>
              <a:t>显然，不同的上下文是独立的，直觉上可以并行编码。</a:t>
            </a:r>
            <a:endParaRPr kumimoji="0" lang="zh-CN" altLang="en-US" sz="1800" b="0" i="0" u="none" strike="noStrike" kern="0" cap="none" spc="0" normalizeH="0" baseline="0" noProof="1">
              <a:solidFill>
                <a:schemeClr val="tx1"/>
              </a:solidFill>
              <a:effectLst/>
              <a:latin typeface="+mn-ea"/>
              <a:ea typeface="+mn-ea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810" y="1175385"/>
            <a:ext cx="8036560" cy="1872615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no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1600" spc="-1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CAG</a:t>
            </a:r>
            <a:r>
              <a:rPr lang="zh-CN" altLang="en-US" sz="1600" spc="-1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包括</a:t>
            </a:r>
            <a:r>
              <a:rPr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 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RAG</a:t>
            </a:r>
            <a:r>
              <a:rPr sz="1600" spc="-25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 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and</a:t>
            </a:r>
            <a:r>
              <a:rPr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 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ICL,</a:t>
            </a:r>
            <a:r>
              <a:rPr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 </a:t>
            </a:r>
            <a:r>
              <a:rPr lang="zh-CN" altLang="en-US"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是把</a:t>
            </a:r>
            <a:r>
              <a:rPr lang="en-US" altLang="zh-CN" sz="1600" spc="-1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LLM</a:t>
            </a:r>
            <a:r>
              <a:rPr lang="zh-CN" altLang="en-US" sz="1600" spc="-1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结合外部数据库的常见情况，是</a:t>
            </a:r>
            <a:r>
              <a:rPr lang="zh-CN" altLang="en-US" sz="1600" b="1" spc="-1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长上下文场景</a:t>
            </a:r>
            <a:r>
              <a:rPr sz="1600" spc="-1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:</a:t>
            </a:r>
            <a:endParaRPr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469265" indent="-366395" algn="l">
              <a:lnSpc>
                <a:spcPct val="100000"/>
              </a:lnSpc>
              <a:spcBef>
                <a:spcPts val="1525"/>
              </a:spcBef>
              <a:buFont typeface="Arial" panose="020B0604020202090204" pitchFamily="34" charset="0"/>
              <a:buChar char="•"/>
              <a:tabLst>
                <a:tab pos="469265" algn="l"/>
              </a:tabLst>
            </a:pP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Contexts:</a:t>
            </a:r>
            <a:r>
              <a:rPr sz="1600" spc="43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 </a:t>
            </a:r>
            <a:r>
              <a:rPr lang="zh-CN" altLang="en-US"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从外部来源检索到的多个独立文本</a:t>
            </a:r>
            <a:endParaRPr lang="zh-CN" altLang="en-US" sz="1600" spc="-2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926465" lvl="1" indent="-366395" algn="l">
              <a:lnSpc>
                <a:spcPct val="100000"/>
              </a:lnSpc>
              <a:spcBef>
                <a:spcPts val="1525"/>
              </a:spcBef>
              <a:buFont typeface="Wingdings" panose="05000000000000000000" charset="0"/>
              <a:buChar char="Ø"/>
              <a:tabLst>
                <a:tab pos="469265" algn="l"/>
              </a:tabLst>
            </a:pPr>
            <a:r>
              <a:rPr lang="zh-CN" altLang="en-US"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对于</a:t>
            </a:r>
            <a:r>
              <a:rPr lang="en-US" altLang="zh-CN"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RAG</a:t>
            </a:r>
            <a:r>
              <a:rPr lang="zh-CN" altLang="en-US"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而言可以是与问题有关的文档，图片，视频等</a:t>
            </a:r>
            <a:endParaRPr lang="zh-CN" altLang="en-US" sz="1600" spc="-2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926465" lvl="1" indent="-366395" algn="l">
              <a:lnSpc>
                <a:spcPct val="100000"/>
              </a:lnSpc>
              <a:spcBef>
                <a:spcPts val="1525"/>
              </a:spcBef>
              <a:buFont typeface="Wingdings" panose="05000000000000000000" charset="0"/>
              <a:buChar char="Ø"/>
              <a:tabLst>
                <a:tab pos="469265" algn="l"/>
              </a:tabLst>
            </a:pPr>
            <a:r>
              <a:rPr lang="zh-CN" altLang="en-US"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对于</a:t>
            </a:r>
            <a:r>
              <a:rPr lang="en-US" altLang="zh-CN"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ICL</a:t>
            </a:r>
            <a:r>
              <a:rPr lang="zh-CN" altLang="en-US"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而言可以是问题相关的</a:t>
            </a:r>
            <a:r>
              <a:rPr lang="en-US" altLang="zh-CN" sz="1600" spc="-2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few shot example</a:t>
            </a:r>
            <a:endParaRPr lang="en-US" altLang="zh-CN" sz="1600" spc="-2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306434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dirty="0"/>
              <a:t>并行编码的好处</a:t>
            </a:r>
            <a:r>
              <a:rPr lang="en-US" altLang="zh-CN" dirty="0"/>
              <a:t>&amp;</a:t>
            </a:r>
            <a:r>
              <a:rPr lang="zh-CN" altLang="en-US" dirty="0"/>
              <a:t>坏处</a:t>
            </a:r>
            <a:endParaRPr lang="zh-CN" alt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384725" y="1216355"/>
            <a:ext cx="8677275" cy="198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允许我们并行地编码独立的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context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，同时也可以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缓存为热点</a:t>
            </a:r>
            <a:r>
              <a:rPr lang="en-US" altLang="zh-CN" sz="1600" dirty="0" err="1">
                <a:solidFill>
                  <a:srgbClr val="FF0000"/>
                </a:solidFill>
                <a:latin typeface="+mn-ea"/>
                <a:ea typeface="+mn-ea"/>
                <a:cs typeface="+mn-ea"/>
              </a:rPr>
              <a:t>kv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 cache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进行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无关位置的重用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。</a:t>
            </a:r>
            <a:endParaRPr sz="1600" dirty="0">
              <a:latin typeface="+mn-ea"/>
              <a:ea typeface="+mn-ea"/>
              <a:cs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  <a:cs typeface="+mn-ea"/>
              </a:rPr>
              <a:t>但是并行编码会带来精度损失，因为不能保证来自不同上下文的独立</a:t>
            </a:r>
            <a:r>
              <a:rPr lang="en-US" altLang="zh-CN" sz="1600" dirty="0">
                <a:latin typeface="+mn-ea"/>
                <a:ea typeface="+mn-ea"/>
                <a:cs typeface="+mn-ea"/>
              </a:rPr>
              <a:t>KV cache</a:t>
            </a:r>
            <a:r>
              <a:rPr lang="zh-CN" altLang="en-US" sz="1600" dirty="0">
                <a:latin typeface="+mn-ea"/>
                <a:ea typeface="+mn-ea"/>
                <a:cs typeface="+mn-ea"/>
              </a:rPr>
              <a:t>可以被组合。</a:t>
            </a:r>
            <a:endParaRPr lang="zh-CN" altLang="en-US" sz="1600" dirty="0">
              <a:latin typeface="+mn-ea"/>
              <a:ea typeface="+mn-ea"/>
              <a:cs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zh-CN" altLang="en-US" sz="1600" dirty="0">
              <a:latin typeface="+mn-ea"/>
              <a:ea typeface="+mn-ea"/>
              <a:cs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trainable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的方法对于复杂的推理任务（</a:t>
            </a:r>
            <a:r>
              <a:rPr lang="en-US" sz="1600" dirty="0">
                <a:latin typeface="+mn-ea"/>
                <a:cs typeface="+mn-ea"/>
              </a:rPr>
              <a:t> 如GSM8K 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）效果不行（前一个论文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CEPE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  <a:cs typeface="+mn-ea"/>
              </a:rPr>
              <a:t>本文核心观察是说不同上下文的</a:t>
            </a:r>
            <a:r>
              <a:rPr lang="en-US" altLang="zh-CN" sz="1600" dirty="0">
                <a:latin typeface="+mn-ea"/>
                <a:ea typeface="+mn-ea"/>
                <a:cs typeface="+mn-ea"/>
              </a:rPr>
              <a:t>KV states</a:t>
            </a:r>
            <a:r>
              <a:rPr lang="zh-CN" altLang="en-US" sz="1600" dirty="0">
                <a:latin typeface="+mn-ea"/>
                <a:ea typeface="+mn-ea"/>
                <a:cs typeface="+mn-ea"/>
              </a:rPr>
              <a:t>有相似的方向和大小，可以自然地合并成一个序列。本文基于此观察提出用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training-free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的方法</a:t>
            </a:r>
            <a:r>
              <a:rPr lang="zh-CN" altLang="en-US" sz="1600" dirty="0">
                <a:latin typeface="+mn-ea"/>
                <a:ea typeface="+mn-ea"/>
                <a:cs typeface="+mn-ea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将并行编码的</a:t>
            </a:r>
            <a:r>
              <a:rPr lang="en-US" altLang="zh-CN" sz="1600" dirty="0" err="1">
                <a:solidFill>
                  <a:srgbClr val="FF0000"/>
                </a:solidFill>
                <a:latin typeface="+mn-ea"/>
                <a:cs typeface="+mn-ea"/>
              </a:rPr>
              <a:t>kv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+mn-ea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cs typeface="+mn-ea"/>
              </a:rPr>
              <a:t>states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分布与单一序列编码分布对齐</a:t>
            </a:r>
            <a:r>
              <a:rPr lang="zh-CN" altLang="en-US" sz="1600" dirty="0">
                <a:latin typeface="+mn-ea"/>
                <a:ea typeface="+mn-ea"/>
                <a:cs typeface="+mn-ea"/>
              </a:rPr>
              <a:t>。</a:t>
            </a:r>
            <a:endParaRPr lang="zh-CN" altLang="en-US" sz="1600" dirty="0">
              <a:latin typeface="+mn-ea"/>
              <a:ea typeface="+mn-ea"/>
              <a:cs typeface="+mn-ea"/>
            </a:endParaRPr>
          </a:p>
          <a:p>
            <a:pPr marL="742950" lvl="1" indent="-285750">
              <a:lnSpc>
                <a:spcPct val="100000"/>
              </a:lnSpc>
              <a:buFont typeface="Wingdings" panose="05000000000000000000" charset="0"/>
              <a:buChar char="Ø"/>
            </a:pPr>
            <a:endParaRPr lang="zh-CN" altLang="en-US" sz="1600" dirty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67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4860" y="3028950"/>
            <a:ext cx="7506335" cy="21005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84725" y="505248"/>
            <a:ext cx="8235950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dirty="0">
                <a:sym typeface="+mn-ea"/>
              </a:rPr>
              <a:t>不同上下文的</a:t>
            </a:r>
            <a:r>
              <a:rPr dirty="0">
                <a:sym typeface="+mn-ea"/>
              </a:rPr>
              <a:t>Key</a:t>
            </a:r>
            <a:r>
              <a:rPr spc="-10" dirty="0">
                <a:sym typeface="+mn-ea"/>
              </a:rPr>
              <a:t> </a:t>
            </a:r>
            <a:r>
              <a:rPr dirty="0">
                <a:sym typeface="+mn-ea"/>
              </a:rPr>
              <a:t>state</a:t>
            </a:r>
            <a:r>
              <a:rPr lang="en-US" dirty="0">
                <a:sym typeface="+mn-ea"/>
              </a:rPr>
              <a:t>s</a:t>
            </a:r>
            <a:r>
              <a:rPr lang="zh-CN" dirty="0">
                <a:sym typeface="+mn-ea"/>
              </a:rPr>
              <a:t>相似</a:t>
            </a:r>
            <a:endParaRPr lang="zh-CN" dirty="0">
              <a:sym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175208"/>
            <a:ext cx="8130540" cy="32209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  <a:tabLst>
                <a:tab pos="2244090" algn="l"/>
              </a:tabLst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由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attention</a:t>
            </a:r>
            <a:r>
              <a:rPr sz="1600" spc="2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sink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产生（以前论文发现），指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一种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token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，其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attention score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明显高于其他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token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，但提供的语义有限。这种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token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存在于较前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token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中，并影响后续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token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。</a:t>
            </a:r>
            <a:endParaRPr lang="en-US" altLang="zh-CN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298450" marR="5080" indent="-285750">
              <a:lnSpc>
                <a:spcPct val="115000"/>
              </a:lnSpc>
              <a:spcBef>
                <a:spcPts val="100"/>
              </a:spcBef>
              <a:buFont typeface="Arial" panose="020B0604020202090204" pitchFamily="34" charset="0"/>
              <a:buChar char="•"/>
              <a:tabLst>
                <a:tab pos="2244090" algn="l"/>
              </a:tabLst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方向相似</a:t>
            </a:r>
            <a:endParaRPr lang="en-US" altLang="zh-CN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298450" marR="5080" indent="-285750">
              <a:lnSpc>
                <a:spcPct val="115000"/>
              </a:lnSpc>
              <a:spcBef>
                <a:spcPts val="100"/>
              </a:spcBef>
              <a:buFont typeface="Arial" panose="020B0604020202090204" pitchFamily="34" charset="0"/>
              <a:buChar char="•"/>
              <a:tabLst>
                <a:tab pos="2244090" algn="l"/>
              </a:tabLst>
            </a:pPr>
            <a:endParaRPr lang="en-US" altLang="zh-CN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298450" marR="5080" indent="-285750">
              <a:lnSpc>
                <a:spcPct val="115000"/>
              </a:lnSpc>
              <a:spcBef>
                <a:spcPts val="100"/>
              </a:spcBef>
              <a:buFont typeface="Arial" panose="020B0604020202090204" pitchFamily="34" charset="0"/>
              <a:buChar char="•"/>
              <a:tabLst>
                <a:tab pos="2244090" algn="l"/>
              </a:tabLst>
            </a:pPr>
            <a:endParaRPr lang="en-US" altLang="zh-CN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298450" marR="5080" indent="-285750">
              <a:lnSpc>
                <a:spcPct val="115000"/>
              </a:lnSpc>
              <a:spcBef>
                <a:spcPts val="100"/>
              </a:spcBef>
              <a:buFont typeface="Arial" panose="020B0604020202090204" pitchFamily="34" charset="0"/>
              <a:buChar char="•"/>
              <a:tabLst>
                <a:tab pos="2244090" algn="l"/>
              </a:tabLst>
            </a:pPr>
            <a:endParaRPr lang="en-US" altLang="zh-CN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298450" marR="5080" indent="-285750">
              <a:lnSpc>
                <a:spcPct val="115000"/>
              </a:lnSpc>
              <a:spcBef>
                <a:spcPts val="100"/>
              </a:spcBef>
              <a:buFont typeface="Arial" panose="020B0604020202090204" pitchFamily="34" charset="0"/>
              <a:buChar char="•"/>
              <a:tabLst>
                <a:tab pos="2244090" algn="l"/>
              </a:tabLst>
            </a:pPr>
            <a:endParaRPr lang="en-US" altLang="zh-CN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298450" marR="5080" indent="-285750">
              <a:lnSpc>
                <a:spcPct val="115000"/>
              </a:lnSpc>
              <a:spcBef>
                <a:spcPts val="100"/>
              </a:spcBef>
              <a:buFont typeface="Arial" panose="020B0604020202090204" pitchFamily="34" charset="0"/>
              <a:buChar char="•"/>
              <a:tabLst>
                <a:tab pos="2244090" algn="l"/>
              </a:tabLst>
            </a:pPr>
            <a:endParaRPr lang="en-US" altLang="zh-CN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298450" marR="5080" indent="-285750">
              <a:lnSpc>
                <a:spcPct val="115000"/>
              </a:lnSpc>
              <a:spcBef>
                <a:spcPts val="100"/>
              </a:spcBef>
              <a:buFont typeface="Arial" panose="020B0604020202090204" pitchFamily="34" charset="0"/>
              <a:buChar char="•"/>
              <a:tabLst>
                <a:tab pos="2244090" algn="l"/>
              </a:tabLst>
            </a:pPr>
            <a:endParaRPr lang="en-US" altLang="zh-CN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298450" marR="5080" indent="-285750">
              <a:lnSpc>
                <a:spcPct val="115000"/>
              </a:lnSpc>
              <a:spcBef>
                <a:spcPts val="100"/>
              </a:spcBef>
              <a:buFont typeface="Arial" panose="020B0604020202090204" pitchFamily="34" charset="0"/>
              <a:buChar char="•"/>
              <a:tabLst>
                <a:tab pos="2244090" algn="l"/>
              </a:tabLst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大小相似</a:t>
            </a:r>
            <a:endParaRPr lang="en-US" altLang="zh-CN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298450" marR="5080" indent="-285750">
              <a:lnSpc>
                <a:spcPct val="115000"/>
              </a:lnSpc>
              <a:spcBef>
                <a:spcPts val="100"/>
              </a:spcBef>
              <a:buFont typeface="Arial" panose="020B0604020202090204" pitchFamily="34" charset="0"/>
              <a:buChar char="•"/>
              <a:tabLst>
                <a:tab pos="2244090" algn="l"/>
              </a:tabLst>
            </a:pPr>
            <a:endParaRPr lang="zh-CN" altLang="en-US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0762" y="2065306"/>
            <a:ext cx="7782475" cy="154894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76600" y="3543535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  <a:ea typeface="+mn-ea"/>
              </a:rPr>
              <a:t>这里是不同</a:t>
            </a:r>
            <a:r>
              <a:rPr lang="en-US" altLang="zh-CN" sz="1400" dirty="0">
                <a:latin typeface="+mn-ea"/>
                <a:ea typeface="+mn-ea"/>
              </a:rPr>
              <a:t>context(samples)</a:t>
            </a:r>
            <a:r>
              <a:rPr lang="zh-CN" altLang="en-US" sz="1400" dirty="0">
                <a:latin typeface="+mn-ea"/>
                <a:ea typeface="+mn-ea"/>
              </a:rPr>
              <a:t>的同位置的</a:t>
            </a:r>
            <a:r>
              <a:rPr lang="en-US" altLang="zh-CN" sz="1400" dirty="0">
                <a:latin typeface="+mn-ea"/>
                <a:ea typeface="+mn-ea"/>
              </a:rPr>
              <a:t>key state</a:t>
            </a:r>
            <a:r>
              <a:rPr lang="zh-CN" altLang="en-US" sz="1400" dirty="0">
                <a:latin typeface="+mn-ea"/>
                <a:ea typeface="+mn-ea"/>
              </a:rPr>
              <a:t>比较</a:t>
            </a:r>
            <a:endParaRPr lang="zh-CN" altLang="en-US" sz="1400" dirty="0">
              <a:latin typeface="+mn-ea"/>
              <a:ea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951" y="3672098"/>
            <a:ext cx="1578412" cy="14714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84725" y="505248"/>
            <a:ext cx="8235950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value</a:t>
            </a:r>
            <a:r>
              <a:rPr spc="-20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dirty="0" err="1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states</a:t>
            </a:r>
            <a:r>
              <a:rPr lang="en-US" spc="-15" dirty="0" err="1">
                <a:latin typeface="Arial MT"/>
                <a:cs typeface="Arial MT"/>
                <a:sym typeface="+mn-ea"/>
              </a:rPr>
              <a:t>也一样</a:t>
            </a:r>
            <a:endParaRPr lang="en-US" altLang="zh-CN" spc="-10" dirty="0">
              <a:solidFill>
                <a:schemeClr val="tx1"/>
              </a:solidFill>
              <a:latin typeface="Arial MT"/>
              <a:cs typeface="Arial MT"/>
              <a:sym typeface="+mn-ea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4880" y="971646"/>
            <a:ext cx="8254332" cy="19970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146488"/>
            <a:ext cx="2121009" cy="19970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725" y="3181350"/>
            <a:ext cx="365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上述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K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</a:rPr>
              <a:t>state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的相似度</a:t>
            </a:r>
            <a:r>
              <a:rPr lang="en-US" dirty="0" err="1">
                <a:solidFill>
                  <a:srgbClr val="FF0000"/>
                </a:solidFill>
                <a:latin typeface="+mn-ea"/>
                <a:ea typeface="+mn-ea"/>
              </a:rPr>
              <a:t>为合并不同上下文提供了可能</a:t>
            </a:r>
            <a:endParaRPr 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4725" y="1123950"/>
            <a:ext cx="842200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420"/>
              </a:spcBef>
              <a:buFont typeface="Arial" panose="020B0604020202090204" pitchFamily="34" charset="0"/>
              <a:buChar char="•"/>
              <a:tabLst>
                <a:tab pos="379095" algn="l"/>
              </a:tabLst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初始位置</a:t>
            </a:r>
            <a:r>
              <a:rPr lang="zh-CN" dirty="0">
                <a:latin typeface="+mn-ea"/>
                <a:cs typeface="+mn-ea"/>
              </a:rPr>
              <a:t>QK点积较大</a:t>
            </a:r>
            <a:r>
              <a:rPr lang="zh-CN" altLang="en-US" dirty="0">
                <a:latin typeface="+mn-ea"/>
                <a:cs typeface="+mn-ea"/>
              </a:rPr>
              <a:t>，</a:t>
            </a:r>
            <a:r>
              <a:rPr lang="zh-CN" dirty="0">
                <a:latin typeface="+mn-ea"/>
                <a:cs typeface="+mn-ea"/>
              </a:rPr>
              <a:t>它们在上下文中被识别为异常。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285750" indent="-285750">
              <a:lnSpc>
                <a:spcPct val="100000"/>
              </a:lnSpc>
              <a:spcBef>
                <a:spcPts val="420"/>
              </a:spcBef>
              <a:buFont typeface="Arial" panose="020B0604020202090204" pitchFamily="34" charset="0"/>
              <a:buChar char="•"/>
              <a:tabLst>
                <a:tab pos="379095" algn="l"/>
              </a:tabLst>
            </a:pPr>
            <a:r>
              <a:rPr lang="zh-CN" dirty="0">
                <a:latin typeface="+mn-ea"/>
                <a:cs typeface="+mn-ea"/>
              </a:rPr>
              <a:t>QK点积</a:t>
            </a:r>
            <a:r>
              <a:rPr lang="en-US" spc="-15" dirty="0" err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在</a:t>
            </a:r>
            <a:r>
              <a:rPr lang="en-US" spc="-15" dirty="0" err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尾部</a:t>
            </a:r>
            <a:r>
              <a:rPr lang="en-US" dirty="0" err="1">
                <a:solidFill>
                  <a:srgbClr val="FF0000"/>
                </a:solidFill>
                <a:latin typeface="+mn-ea"/>
                <a:ea typeface="+mn-ea"/>
                <a:cs typeface="+mn-ea"/>
                <a:sym typeface="+mn-ea"/>
              </a:rPr>
              <a:t>序列</a:t>
            </a:r>
            <a:r>
              <a:rPr lang="en-US" dirty="0" err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位置会显著升高</a:t>
            </a:r>
            <a:endParaRPr lang="zh-CN" altLang="en-US" dirty="0">
              <a:latin typeface="+mn-ea"/>
              <a:cs typeface="+mn-ea"/>
            </a:endParaRPr>
          </a:p>
        </p:txBody>
      </p:sp>
      <p:pic>
        <p:nvPicPr>
          <p:cNvPr id="7" name="object 4"/>
          <p:cNvPicPr/>
          <p:nvPr/>
        </p:nvPicPr>
        <p:blipFill>
          <a:blip r:embed="rId1" cstate="print"/>
          <a:srcRect l="75274"/>
          <a:stretch>
            <a:fillRect/>
          </a:stretch>
        </p:blipFill>
        <p:spPr>
          <a:xfrm>
            <a:off x="2801732" y="1885950"/>
            <a:ext cx="3540536" cy="316564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4725" y="505248"/>
            <a:ext cx="8235950" cy="384721"/>
          </a:xfrm>
        </p:spPr>
        <p:txBody>
          <a:bodyPr/>
          <a:lstStyle/>
          <a:p>
            <a:r>
              <a:rPr lang="zh-CN" dirty="0"/>
              <a:t>并行编码性能下降的原因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352800" y="1821577"/>
            <a:ext cx="533400" cy="2883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97433" y="1821577"/>
            <a:ext cx="244835" cy="2883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306434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chemeClr val="tx1"/>
                </a:solidFill>
              </a:rPr>
              <a:t>Step</a:t>
            </a:r>
            <a:r>
              <a:rPr spc="-3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1: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lang="zh-CN" dirty="0">
                <a:solidFill>
                  <a:schemeClr val="tx1"/>
                </a:solidFill>
              </a:rPr>
              <a:t>添加共享前缀</a:t>
            </a:r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9170" y="971373"/>
            <a:ext cx="8240395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第一步非常直接：由于前几个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token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表现出异常的方向和大小，编码前在每个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context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前面添加一个共享前缀以避免重复出现的异常值。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如果模型有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system</a:t>
            </a:r>
            <a:r>
              <a:rPr sz="1600" spc="-1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prompt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，直接将此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system</a:t>
            </a:r>
            <a:r>
              <a:rPr sz="1600" spc="-1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prompt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用作所有上下文的共享前缀。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如果模型没有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system</a:t>
            </a:r>
            <a:r>
              <a:rPr sz="1600" spc="-1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rPr>
              <a:t>prompt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，在所有上下文之前额外添加一些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“\n”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。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" name="object 2"/>
          <p:cNvSpPr txBox="1">
            <a:spLocks noGrp="1"/>
          </p:cNvSpPr>
          <p:nvPr/>
        </p:nvSpPr>
        <p:spPr>
          <a:xfrm>
            <a:off x="393615" y="2038138"/>
            <a:ext cx="8235950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Arial" panose="020B0604020202090204"/>
                <a:ea typeface="+mj-ea"/>
                <a:cs typeface="Arial" panose="020B0604020202090204"/>
              </a:defRPr>
            </a:lvl1pPr>
          </a:lstStyle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dirty="0">
                <a:solidFill>
                  <a:schemeClr val="tx1"/>
                </a:solidFill>
              </a:rPr>
              <a:t>Step 2: 调整Attention Temperature.</a:t>
            </a:r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381550" y="2571573"/>
            <a:ext cx="7922259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90204" pitchFamily="34" charset="0"/>
              <a:buChar char="•"/>
            </a:pPr>
            <a:r>
              <a: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将注意力温度（额外</a:t>
            </a:r>
            <a:r>
              <a: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添加的参数）调整为小于 1 的值，以锐化注意力分布</a:t>
            </a:r>
            <a:r>
              <a:rPr kumimoji="0" lang="en-US" altLang="zh-CN" sz="1600" b="0" i="0" u="none" strike="noStrike" kern="0" cap="none" spc="0" normalizeH="0" baseline="0" noProof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,</a:t>
            </a:r>
            <a:r>
              <a: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使分布更接近序列</a:t>
            </a:r>
            <a:r>
              <a:rPr kumimoji="0" lang="zh-CN" altLang="en-US" sz="1600" b="0" i="0" u="none" strike="noStrike" kern="0" cap="none" spc="0" normalizeH="0" baseline="0" noProof="1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编码。</a:t>
            </a:r>
            <a:endParaRPr kumimoji="0" lang="zh-CN" altLang="en-US" sz="1600" b="0" i="0" u="none" strike="noStrike" kern="0" cap="none" spc="0" normalizeH="0" baseline="0" noProof="1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6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0887" y="3181040"/>
            <a:ext cx="8340313" cy="18865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Step</a:t>
            </a:r>
            <a:r>
              <a:rPr spc="-30" dirty="0"/>
              <a:t> </a:t>
            </a:r>
            <a:r>
              <a:rPr dirty="0"/>
              <a:t>3:</a:t>
            </a:r>
            <a:r>
              <a:rPr spc="-105" dirty="0"/>
              <a:t> </a:t>
            </a:r>
            <a:r>
              <a:rPr dirty="0"/>
              <a:t>Adding</a:t>
            </a:r>
            <a:r>
              <a:rPr spc="-20" dirty="0"/>
              <a:t> </a:t>
            </a:r>
            <a:r>
              <a:rPr dirty="0"/>
              <a:t>Scaling</a:t>
            </a:r>
            <a:r>
              <a:rPr spc="-15" dirty="0"/>
              <a:t> </a:t>
            </a:r>
            <a:r>
              <a:rPr spc="-10" dirty="0"/>
              <a:t>Factor.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84810" y="1175385"/>
            <a:ext cx="4187825" cy="200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Step 2 </a:t>
            </a:r>
            <a:r>
              <a:rPr lang="zh-CN" altLang=""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调整的</a:t>
            </a:r>
            <a:r>
              <a:rPr lang="en-US" altLang="zh-CN"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T</a:t>
            </a:r>
            <a:r>
              <a:rPr lang="zh-CN" altLang="en-US"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参数，会对整体的</a:t>
            </a:r>
            <a:r>
              <a:rPr lang="en-US" altLang="zh-CN"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attention score</a:t>
            </a:r>
            <a:r>
              <a:rPr lang="zh-CN" altLang="en-US"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的绝对值有影响。</a:t>
            </a:r>
            <a:endParaRPr lang="zh-CN" altLang="en-US">
              <a:ln/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zh-CN" altLang="en-US">
              <a:ln/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LogSumExp(</a:t>
            </a:r>
            <a:r>
              <a:rPr lang="zh-CN" altLang="en-US"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对</a:t>
            </a:r>
            <a:r>
              <a:rPr lang="en-US" altLang="zh-CN"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max</a:t>
            </a:r>
            <a:r>
              <a:rPr lang="zh-CN" altLang="en-US"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函数的平滑近似</a:t>
            </a:r>
            <a:r>
              <a:rPr lang="en-US" altLang="en-US"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)</a:t>
            </a:r>
            <a:endParaRPr lang="en-US" altLang="en-US">
              <a:ln/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>
              <a:ln/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>
                <a:ln/>
                <a:solidFill>
                  <a:schemeClr val="tx1"/>
                </a:solidFill>
                <a:effectLst/>
                <a:latin typeface="+mn-ea"/>
                <a:cs typeface="+mn-ea"/>
              </a:rPr>
              <a:t>为了抵消这些变化，添加一个小于一的缩放因子来降低这个绝对值。</a:t>
            </a:r>
            <a:endParaRPr lang="zh-CN" altLang="en-US">
              <a:ln/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03672" y="1230623"/>
            <a:ext cx="4015259" cy="36100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84725" y="505248"/>
            <a:ext cx="8235950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spc="-10" dirty="0"/>
              <a:t>实现</a:t>
            </a:r>
            <a:endParaRPr lang="zh-CN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84810" y="1175385"/>
            <a:ext cx="322262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一些操作使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APE</a:t>
            </a:r>
            <a:r>
              <a:rPr lang="zh-CN" altLang="en-US" sz="1600" spc="-25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不兼容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flash</a:t>
            </a:r>
            <a:r>
              <a:rPr sz="1600" spc="-25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 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attention.</a:t>
            </a:r>
            <a:r>
              <a:rPr sz="1600" spc="-55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 </a:t>
            </a:r>
            <a:endParaRPr sz="1600" spc="-55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lang="zh-CN" altLang="en-US" sz="1600" spc="-25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一个实现方式是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调用两次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flash</a:t>
            </a:r>
            <a:r>
              <a:rPr sz="1600" spc="-15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 </a:t>
            </a:r>
            <a:r>
              <a:rPr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attention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，然后合并结果。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5440" y="2979420"/>
            <a:ext cx="5599430" cy="17767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9600" y="3642995"/>
            <a:ext cx="5395595" cy="157480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0700" y="3935095"/>
            <a:ext cx="2933700" cy="157480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773805" y="2023110"/>
            <a:ext cx="5387340" cy="1090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020" y="0"/>
            <a:ext cx="5427980" cy="136144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6248400" y="1361440"/>
            <a:ext cx="228600" cy="70294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895600" y="133350"/>
            <a:ext cx="1657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原始并行编码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819400" y="2357120"/>
            <a:ext cx="1657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APE</a:t>
            </a:r>
            <a:r>
              <a:rPr lang="zh-CN" altLang="en-US" sz="1400">
                <a:solidFill>
                  <a:srgbClr val="FF0000"/>
                </a:solidFill>
              </a:rPr>
              <a:t>并行编码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Performance</a:t>
            </a:r>
            <a:r>
              <a:rPr spc="-120" dirty="0"/>
              <a:t> </a:t>
            </a:r>
            <a:r>
              <a:rPr dirty="0"/>
              <a:t>Analysis:</a:t>
            </a:r>
            <a:r>
              <a:rPr spc="-25" dirty="0"/>
              <a:t> RAG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826579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" sz="1800" dirty="0">
                <a:solidFill>
                  <a:schemeClr val="tx1"/>
                </a:solidFill>
                <a:latin typeface="+mn-ea"/>
                <a:cs typeface="+mn-ea"/>
              </a:rPr>
              <a:t>在</a:t>
            </a:r>
            <a:r>
              <a:rPr sz="1800" spc="-1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ChatRAG-Bench</a:t>
            </a:r>
            <a:r>
              <a:rPr lang="en-US" altLang="" sz="1800" spc="-1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+mn-ea"/>
                <a:cs typeface="+mn-ea"/>
              </a:rPr>
              <a:t>98%</a:t>
            </a:r>
            <a:r>
              <a:rPr sz="1800" spc="-20" dirty="0">
                <a:solidFill>
                  <a:schemeClr val="tx1"/>
                </a:solidFill>
                <a:latin typeface="+mn-ea"/>
                <a:cs typeface="+mn-ea"/>
              </a:rPr>
              <a:t> </a:t>
            </a:r>
            <a:r>
              <a:rPr lang="zh-CN" altLang="en-US" sz="1800" spc="-20" dirty="0">
                <a:solidFill>
                  <a:schemeClr val="tx1"/>
                </a:solidFill>
                <a:latin typeface="+mn-ea"/>
                <a:cs typeface="+mn-ea"/>
              </a:rPr>
              <a:t>性能保持</a:t>
            </a:r>
            <a:endParaRPr sz="1800" spc="-1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4745" y="1753230"/>
            <a:ext cx="8551821" cy="30121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Performance</a:t>
            </a:r>
            <a:r>
              <a:rPr spc="-120" dirty="0"/>
              <a:t> </a:t>
            </a:r>
            <a:r>
              <a:rPr dirty="0"/>
              <a:t>Analysis:</a:t>
            </a:r>
            <a:r>
              <a:rPr spc="-25" dirty="0"/>
              <a:t> ICL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84725" y="1175208"/>
            <a:ext cx="830834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en-US">
                <a:latin typeface="+mn-ea"/>
                <a:cs typeface="+mn-ea"/>
              </a:rPr>
              <a:t>ICL </a:t>
            </a:r>
            <a:r>
              <a:rPr lang="zh-CN" altLang="en-US">
                <a:latin typeface="+mn-ea"/>
                <a:cs typeface="+mn-ea"/>
              </a:rPr>
              <a:t>任务上保持</a:t>
            </a:r>
            <a:r>
              <a:rPr lang="en-US" altLang="en-US">
                <a:latin typeface="+mn-ea"/>
                <a:cs typeface="+mn-ea"/>
              </a:rPr>
              <a:t> 93% </a:t>
            </a:r>
            <a:r>
              <a:rPr lang="zh-CN" altLang="en-US">
                <a:latin typeface="+mn-ea"/>
                <a:cs typeface="+mn-ea"/>
              </a:rPr>
              <a:t>的序列编码性能。它是唯一适用于复杂推理</a:t>
            </a:r>
            <a:r>
              <a:rPr lang="en-US" altLang="en-US">
                <a:latin typeface="+mn-ea"/>
                <a:cs typeface="+mn-ea"/>
              </a:rPr>
              <a:t> ICL </a:t>
            </a:r>
            <a:r>
              <a:rPr lang="zh-CN" altLang="en-US">
                <a:latin typeface="+mn-ea"/>
                <a:cs typeface="+mn-ea"/>
              </a:rPr>
              <a:t>场景的并行编码方法。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26957" y="2390475"/>
            <a:ext cx="8314020" cy="21873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306434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dirty="0"/>
              <a:t>什么是并行编码</a:t>
            </a:r>
            <a:endParaRPr lang="zh-CN" dirty="0"/>
          </a:p>
        </p:txBody>
      </p:sp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1000" y="1047750"/>
            <a:ext cx="8327390" cy="3947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487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306434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dirty="0"/>
              <a:t>效率</a:t>
            </a:r>
            <a:endParaRPr lang="zh-CN" dirty="0"/>
          </a:p>
        </p:txBody>
      </p:sp>
      <p:sp>
        <p:nvSpPr>
          <p:cNvPr id="3" name="object 3"/>
          <p:cNvSpPr txBox="1"/>
          <p:nvPr/>
        </p:nvSpPr>
        <p:spPr>
          <a:xfrm>
            <a:off x="384725" y="1175208"/>
            <a:ext cx="8286115" cy="3302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t>prefill 128K context </a:t>
            </a:r>
            <a:r>
              <a:rPr lang="zh-CN" altLang=""/>
              <a:t>生成</a:t>
            </a:r>
            <a:r>
              <a:t> 256 tokens</a:t>
            </a:r>
            <a:r>
              <a:rPr lang="en-US" altLang=""/>
              <a:t> </a:t>
            </a:r>
            <a:r>
              <a:rPr lang="zh-CN" altLang="en-US"/>
              <a:t>达到</a:t>
            </a:r>
            <a:r>
              <a:t>4.5× </a:t>
            </a:r>
            <a:r>
              <a:rPr lang="zh-CN" altLang="en-US"/>
              <a:t>加速</a:t>
            </a:r>
            <a:endParaRPr lang="zh-CN" altLang="en-US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4884" y="1962100"/>
            <a:ext cx="8349810" cy="18053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725" y="505248"/>
            <a:ext cx="8306434" cy="384175"/>
          </a:xfrm>
        </p:spPr>
        <p:txBody>
          <a:bodyPr/>
          <a:lstStyle/>
          <a:p>
            <a:r>
              <a:rPr lang="zh-CN" altLang="en-US"/>
              <a:t>讨论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4725" y="1175208"/>
            <a:ext cx="8306434" cy="830580"/>
          </a:xfrm>
        </p:spPr>
        <p:txBody>
          <a:bodyPr/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这个算法可解释性比较差，未来有没有实用性？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如果把这个算法作为另一种</a:t>
            </a:r>
            <a:r>
              <a:rPr lang="en-US" altLang="zh-CN">
                <a:solidFill>
                  <a:schemeClr val="tx1"/>
                </a:solidFill>
              </a:rPr>
              <a:t>kv cache</a:t>
            </a:r>
            <a:r>
              <a:rPr lang="zh-CN" altLang="en-US">
                <a:solidFill>
                  <a:schemeClr val="tx1"/>
                </a:solidFill>
              </a:rPr>
              <a:t>复用的方法加入到</a:t>
            </a:r>
            <a:r>
              <a:rPr lang="en-US" altLang="zh-CN">
                <a:solidFill>
                  <a:schemeClr val="tx1"/>
                </a:solidFill>
              </a:rPr>
              <a:t>mooncake</a:t>
            </a:r>
            <a:r>
              <a:rPr lang="zh-CN" altLang="en-US">
                <a:solidFill>
                  <a:schemeClr val="tx1"/>
                </a:solidFill>
              </a:rPr>
              <a:t>里，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zh-CN" altLang="en-US">
                <a:solidFill>
                  <a:schemeClr val="tx1"/>
                </a:solidFill>
              </a:rPr>
              <a:t>是否有</a:t>
            </a:r>
            <a:r>
              <a:rPr lang="zh-CN" altLang="en-US">
                <a:solidFill>
                  <a:schemeClr val="tx1"/>
                </a:solidFill>
              </a:rPr>
              <a:t>价值。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306434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dirty="0"/>
              <a:t>并行编码</a:t>
            </a:r>
            <a:r>
              <a:rPr lang="zh-CN" altLang="en-US" dirty="0"/>
              <a:t>的问题定义</a:t>
            </a:r>
            <a:endParaRPr 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4725" y="1123950"/>
                <a:ext cx="4531995" cy="382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输入</m:t>
                      </m:r>
                      <m:r>
                        <m:rPr>
                          <m:sty m:val="p"/>
                        </m:rPr>
                        <a:rPr lang="en-US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S</m:t>
                      </m:r>
                      <m:r>
                        <a:rPr lang="en-US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 = </m:t>
                      </m:r>
                      <m:d>
                        <m:dPr>
                          <m:begChr m:val="{"/>
                          <m:endChr m:val="}"/>
                          <m:ctrlPr>
                            <a:rPr lang="en-US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C</m:t>
                              </m:r>
                              <m:r>
                                <a:rPr lang="en-US">
                                  <a:latin typeface="DejaVu Math TeX Gyre" panose="02000503000000000000" charset="0"/>
                                  <a:ea typeface="SimSun" charset="0"/>
                                  <a:cs typeface="DejaVu Math TeX Gyre" panose="02000503000000000000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DejaVu Math TeX Gyre" panose="02000503000000000000" charset="0"/>
                              <a:ea typeface="SimSun" charset="0"/>
                              <a:cs typeface="DejaVu Math TeX Gyre" panose="02000503000000000000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c</m:t>
                              </m:r>
                              <m:r>
                                <a:rPr lang="en-US" altLang="zh-CN">
                                  <a:latin typeface="DejaVu Math TeX Gyre" panose="02000503000000000000" charset="0"/>
                                  <a:ea typeface="SimSun" charset="0"/>
                                  <a:cs typeface="DejaVu Math TeX Gyre" panose="02000503000000000000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DejaVu Math TeX Gyre" panose="02000503000000000000" charset="0"/>
                              <a:ea typeface="SimSun" charset="0"/>
                              <a:cs typeface="DejaVu Math TeX Gyre" panose="02000503000000000000" charset="0"/>
                            </a:rPr>
                            <m:t> , . . . , </m:t>
                          </m:r>
                          <m:sSub>
                            <m:sSubPr>
                              <m:ctrlPr>
                                <a:rPr lang="en-US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c</m:t>
                              </m:r>
                              <m:r>
                                <a:rPr lang="en-US" altLang="zh-CN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>
                              <a:latin typeface="DejaVu Math TeX Gyre" panose="02000503000000000000" charset="0"/>
                              <a:ea typeface="SimSun" charset="0"/>
                              <a:cs typeface="DejaVu Math TeX Gyre" panose="02000503000000000000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altLang="zh-CN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Q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25" y="1123950"/>
                <a:ext cx="4531995" cy="382270"/>
              </a:xfrm>
              <a:prstGeom prst="rect">
                <a:avLst/>
              </a:prstGeom>
              <a:blipFill rotWithShape="1">
                <a:blip r:embed="rId1"/>
                <a:stretch>
                  <a:fillRect l="-12" r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5" y="1581150"/>
            <a:ext cx="7772400" cy="9557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84725" y="2536945"/>
                <a:ext cx="6144895" cy="938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ea"/>
                    <a:ea typeface="+mn-ea"/>
                    <a:cs typeface="+mn-ea"/>
                  </a:rPr>
                  <a:t>生成回答R</a:t>
                </a:r>
                <a:endParaRPr lang="en-US" dirty="0">
                  <a:latin typeface="+mn-ea"/>
                  <a:ea typeface="+mn-ea"/>
                  <a:cs typeface="+mn-ea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en-US" dirty="0" err="1">
                    <a:latin typeface="+mn-ea"/>
                    <a:ea typeface="+mn-ea"/>
                    <a:cs typeface="+mn-ea"/>
                  </a:rPr>
                  <a:t>编码得到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DejaVu Math TeX Gyre" panose="02000503000000000000" charset="0"/>
                        <a:ea typeface="+mn-ea"/>
                        <a:cs typeface="DejaVu Math TeX Gyre" panose="02000503000000000000" charset="0"/>
                      </a:rPr>
                      <m:t>𝑘𝑣</m:t>
                    </m:r>
                    <m:r>
                      <a:rPr lang="en-US" altLang="zh-CN" i="1" dirty="0" smtClean="0">
                        <a:latin typeface="DejaVu Math TeX Gyre" panose="02000503000000000000" charset="0"/>
                        <a:ea typeface="SimSun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i="1" dirty="0" smtClean="0">
                        <a:latin typeface="DejaVu Math TeX Gyre" panose="02000503000000000000" charset="0"/>
                        <a:ea typeface="+mn-ea"/>
                        <a:cs typeface="DejaVu Math TeX Gyre" panose="02000503000000000000" charset="0"/>
                      </a:rPr>
                      <m:t>𝑐𝑎𝑐ℎ𝑒</m:t>
                    </m:r>
                    <m:r>
                      <a:rPr lang="zh-CN" altLang="en-US" i="1" dirty="0" smtClean="0">
                        <a:latin typeface="DejaVu Math TeX Gyre" panose="02000503000000000000" charset="0"/>
                        <a:ea typeface="SimSun" charset="0"/>
                        <a:cs typeface="DejaVu Math TeX Gyre" panose="02000503000000000000" charset="0"/>
                      </a:rPr>
                      <m:t>：</m:t>
                    </m:r>
                    <m:d>
                      <m:dPr>
                        <m:ctrlPr>
                          <a:rPr lang="en-US" i="1" dirty="0" smtClean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DejaVu Math TeX Gyre" panose="02000503000000000000" charset="0"/>
                                <a:ea typeface="+mn-ea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DejaVu Math TeX Gyre" panose="02000503000000000000" charset="0"/>
                                <a:ea typeface="+mn-ea"/>
                                <a:cs typeface="DejaVu Math TeX Gyre" panose="02000503000000000000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 dirty="0" smtClean="0">
                                <a:latin typeface="DejaVu Math TeX Gyre" panose="02000503000000000000" charset="0"/>
                                <a:ea typeface="+mn-ea"/>
                                <a:cs typeface="DejaVu Math TeX Gyre" panose="02000503000000000000" charset="0"/>
                              </a:rPr>
                              <m:t>𝐶𝑖</m:t>
                            </m:r>
                          </m:sub>
                        </m:sSub>
                        <m:r>
                          <a:rPr lang="en-US" i="1" dirty="0" smtClean="0">
                            <a:latin typeface="DejaVu Math TeX Gyre" panose="02000503000000000000" charset="0"/>
                            <a:ea typeface="SimSun" charset="0"/>
                            <a:cs typeface="DejaVu Math TeX Gyre" panose="02000503000000000000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DejaVu Math TeX Gyre" panose="02000503000000000000" charset="0"/>
                                <a:ea typeface="+mn-ea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DejaVu Math TeX Gyre" panose="02000503000000000000" charset="0"/>
                                <a:ea typeface="+mn-ea"/>
                                <a:cs typeface="DejaVu Math TeX Gyre" panose="02000503000000000000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 dirty="0" smtClean="0">
                                <a:latin typeface="DejaVu Math TeX Gyre" panose="02000503000000000000" charset="0"/>
                                <a:ea typeface="+mn-ea"/>
                                <a:cs typeface="DejaVu Math TeX Gyre" panose="02000503000000000000" charset="0"/>
                              </a:rPr>
                              <m:t>𝐶𝑖</m:t>
                            </m:r>
                          </m:sub>
                        </m:sSub>
                        <m:r>
                          <a:rPr lang="en-US" i="1" dirty="0" smtClean="0">
                            <a:latin typeface="DejaVu Math TeX Gyre" panose="02000503000000000000" charset="0"/>
                            <a:ea typeface="SimSun" charset="0"/>
                            <a:cs typeface="DejaVu Math TeX Gyre" panose="02000503000000000000" charset="0"/>
                          </a:rPr>
                          <m:t> </m:t>
                        </m:r>
                      </m:e>
                    </m:d>
                    <m:r>
                      <a:rPr lang="en-US" i="1" dirty="0" smtClean="0">
                        <a:latin typeface="DejaVu Math TeX Gyre" panose="02000503000000000000" charset="0"/>
                        <a:ea typeface="SimSun" charset="0"/>
                        <a:cs typeface="DejaVu Math TeX Gyre" panose="02000503000000000000" charset="0"/>
                      </a:rPr>
                      <m:t>= </m:t>
                    </m:r>
                    <m:sSub>
                      <m:sSubPr>
                        <m:ctrlPr>
                          <a:rPr lang="en-US" i="1" dirty="0" smtClean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0" dirty="0" smtClean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  <m:t>Θ</m:t>
                        </m:r>
                      </m:e>
                      <m:sub>
                        <m:r>
                          <a:rPr lang="en-US" i="1" dirty="0" smtClean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  <m:t>𝐸𝑛𝑐</m:t>
                        </m:r>
                      </m:sub>
                    </m:sSub>
                    <m:r>
                      <a:rPr lang="en-US" i="1" dirty="0" smtClean="0">
                        <a:latin typeface="DejaVu Math TeX Gyre" panose="02000503000000000000" charset="0"/>
                        <a:ea typeface="SimSun" charset="0"/>
                        <a:cs typeface="DejaVu Math TeX Gyre" panose="02000503000000000000" charset="0"/>
                      </a:rPr>
                      <m:t> </m:t>
                    </m:r>
                    <m:d>
                      <m:dPr>
                        <m:ctrlPr>
                          <a:rPr lang="en-US" i="1" dirty="0" smtClean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DejaVu Math TeX Gyre" panose="02000503000000000000" charset="0"/>
                                <a:ea typeface="+mn-ea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DejaVu Math TeX Gyre" panose="02000503000000000000" charset="0"/>
                                <a:ea typeface="+mn-ea"/>
                                <a:cs typeface="DejaVu Math TeX Gyre" panose="02000503000000000000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dirty="0" smtClean="0">
                                <a:latin typeface="DejaVu Math TeX Gyre" panose="02000503000000000000" charset="0"/>
                                <a:ea typeface="+mn-ea"/>
                                <a:cs typeface="DejaVu Math TeX Gyre" panose="02000503000000000000" charset="0"/>
                              </a:rPr>
                              <m:t>𝐶𝑖</m:t>
                            </m:r>
                          </m:sub>
                        </m:sSub>
                        <m:r>
                          <a:rPr lang="en-US" i="1" dirty="0" smtClean="0">
                            <a:latin typeface="DejaVu Math TeX Gyre" panose="02000503000000000000" charset="0"/>
                            <a:ea typeface="SimSun" charset="0"/>
                            <a:cs typeface="DejaVu Math TeX Gyre" panose="02000503000000000000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latin typeface="+mn-ea"/>
                  <a:ea typeface="+mn-ea"/>
                  <a:cs typeface="+mn-ea"/>
                </a:endParaRPr>
              </a:p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lang="en-US" dirty="0" err="1">
                    <a:latin typeface="+mn-ea"/>
                    <a:ea typeface="+mn-ea"/>
                    <a:cs typeface="+mn-ea"/>
                  </a:rPr>
                  <a:t>生成回答</a:t>
                </a:r>
                <a:r>
                  <a:rPr lang="zh-CN" altLang="en-US" dirty="0">
                    <a:latin typeface="+mn-ea"/>
                    <a:ea typeface="+mn-ea"/>
                    <a:cs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DejaVu Math TeX Gyre" panose="02000503000000000000" charset="0"/>
                        <a:ea typeface="+mn-ea"/>
                        <a:cs typeface="DejaVu Math TeX Gyre" panose="02000503000000000000" charset="0"/>
                      </a:rPr>
                      <m:t>𝑅</m:t>
                    </m:r>
                    <m:r>
                      <a:rPr lang="en-US" i="1" dirty="0" smtClean="0">
                        <a:latin typeface="DejaVu Math TeX Gyre" panose="02000503000000000000" charset="0"/>
                        <a:ea typeface="SimSun" charset="0"/>
                        <a:cs typeface="DejaVu Math TeX Gyre" panose="02000503000000000000" charset="0"/>
                      </a:rPr>
                      <m:t> = </m:t>
                    </m:r>
                    <m:sSub>
                      <m:sSubPr>
                        <m:ctrlPr>
                          <a:rPr lang="en-US" i="1" dirty="0" smtClean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  <m:t>Θ</m:t>
                        </m:r>
                      </m:e>
                      <m:sub>
                        <m:r>
                          <a:rPr lang="en-US" i="1" dirty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  <m:t>𝐷𝑒𝑐</m:t>
                        </m:r>
                      </m:sub>
                    </m:sSub>
                    <m:r>
                      <a:rPr lang="en-US" i="1" dirty="0" smtClean="0">
                        <a:latin typeface="DejaVu Math TeX Gyre" panose="02000503000000000000" charset="0"/>
                        <a:ea typeface="SimSun" charset="0"/>
                        <a:cs typeface="DejaVu Math TeX Gyre" panose="02000503000000000000" charset="0"/>
                      </a:rPr>
                      <m:t> (</m:t>
                    </m:r>
                    <m:sSub>
                      <m:sSubPr>
                        <m:ctrlPr>
                          <a:rPr lang="en-US" i="1" dirty="0" smtClean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  <m:t>𝑄</m:t>
                        </m:r>
                      </m:sub>
                    </m:sSub>
                    <m:r>
                      <a:rPr lang="en-US" i="1" dirty="0" smtClean="0">
                        <a:latin typeface="DejaVu Math TeX Gyre" panose="02000503000000000000" charset="0"/>
                        <a:ea typeface="SimSun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  <m:t>𝐶</m:t>
                        </m:r>
                      </m:sub>
                    </m:sSub>
                    <m:r>
                      <a:rPr lang="en-US" i="1" dirty="0" smtClean="0">
                        <a:latin typeface="DejaVu Math TeX Gyre" panose="02000503000000000000" charset="0"/>
                        <a:ea typeface="SimSun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latin typeface="DejaVu Math TeX Gyre" panose="02000503000000000000" charset="0"/>
                            <a:ea typeface="+mn-ea"/>
                            <a:cs typeface="DejaVu Math TeX Gyre" panose="02000503000000000000" charset="0"/>
                          </a:rPr>
                          <m:t>𝐶</m:t>
                        </m:r>
                      </m:sub>
                    </m:sSub>
                    <m:r>
                      <a:rPr lang="en-US" i="1" dirty="0" smtClean="0">
                        <a:latin typeface="DejaVu Math TeX Gyre" panose="02000503000000000000" charset="0"/>
                        <a:ea typeface="SimSun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dirty="0">
                  <a:latin typeface="+mn-ea"/>
                  <a:ea typeface="+mn-ea"/>
                  <a:cs typeface="+mn-ea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25" y="2536945"/>
                <a:ext cx="6144895" cy="938530"/>
              </a:xfrm>
              <a:prstGeom prst="rect">
                <a:avLst/>
              </a:prstGeom>
              <a:blipFill rotWithShape="1">
                <a:blip r:embed="rId3"/>
                <a:stretch>
                  <a:fillRect l="-9" t="-13" r="-415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6435" y="319405"/>
            <a:ext cx="7804150" cy="3011805"/>
          </a:xfrm>
        </p:spPr>
        <p:txBody>
          <a:bodyPr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420"/>
              </a:spcBef>
            </a:pPr>
            <a:r>
              <a:rPr lang="en-US" altLang="zh-CN" sz="3200" dirty="0">
                <a:latin typeface="Times New Roman" panose="02020503050405090304" pitchFamily="18" charset="0"/>
                <a:ea typeface="Microsoft YaHei" panose="020B0503020204020204" charset="-122"/>
                <a:cs typeface="Times New Roman" panose="02020503050405090304" pitchFamily="18" charset="0"/>
              </a:rPr>
              <a:t>Long-Context Language Modeling with Parallel Context Encoding</a:t>
            </a:r>
            <a:br>
              <a:rPr lang="en-US" altLang="zh-CN" sz="3200" dirty="0">
                <a:latin typeface="Times New Roman" panose="02020503050405090304" pitchFamily="18" charset="0"/>
                <a:ea typeface="Microsoft YaHei" panose="020B0503020204020204" charset="-122"/>
                <a:cs typeface="Times New Roman" panose="02020503050405090304" pitchFamily="18" charset="0"/>
              </a:rPr>
            </a:br>
            <a:r>
              <a:rPr lang="en-US" altLang="zh-CN" sz="3200" dirty="0">
                <a:latin typeface="Times New Roman" panose="02020503050405090304" pitchFamily="18" charset="0"/>
                <a:ea typeface="Microsoft YaHei" panose="020B0503020204020204" charset="-122"/>
                <a:cs typeface="Times New Roman" panose="02020503050405090304" pitchFamily="18" charset="0"/>
              </a:rPr>
              <a:t>ACL2024</a:t>
            </a:r>
            <a:endParaRPr lang="en-US" altLang="zh-CN" sz="3200" dirty="0">
              <a:latin typeface="Times New Roman" panose="02020503050405090304" pitchFamily="18" charset="0"/>
              <a:ea typeface="Microsoft YaHei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360830-11C8-AF43-BF2B-B00BD97982C7}" type="slidenum">
              <a:rPr 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080" y="1885950"/>
            <a:ext cx="532447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306434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10" dirty="0"/>
              <a:t>overview</a:t>
            </a:r>
            <a:endParaRPr lang="en-US" spc="-1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1885950"/>
            <a:ext cx="7453630" cy="26390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7987665" y="2447510"/>
                <a:ext cx="1156335" cy="400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00" i="0" dirty="0" smtClean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Φ</m:t>
                      </m:r>
                      <m:r>
                        <a:rPr lang="zh-CN" altLang="en-US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作为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𝑘</m:t>
                      </m:r>
                      <m:r>
                        <a:rPr lang="zh-CN" altLang="en-US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和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𝑣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,</m:t>
                      </m:r>
                      <m:r>
                        <a:rPr lang="en-US" altLang="zh-CN" sz="1000" i="1" dirty="0" smtClean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𝑋</m:t>
                      </m:r>
                      <m:r>
                        <a:rPr lang="zh-CN" altLang="en-US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的</m:t>
                      </m:r>
                    </m:oMath>
                    <m:oMath xmlns:m="http://schemas.openxmlformats.org/officeDocument/2006/math"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ℎ𝑖𝑑𝑑𝑒𝑛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 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𝑠𝑡𝑎𝑡𝑒𝑠</m:t>
                      </m:r>
                      <m:r>
                        <a:rPr lang="zh-CN" altLang="en-US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作为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𝑞</m:t>
                      </m:r>
                    </m:oMath>
                  </m:oMathPara>
                </a14:m>
                <a:endParaRPr lang="en-US" altLang="zh-CN" sz="1000" dirty="0">
                  <a:latin typeface="+mn-ea"/>
                  <a:ea typeface="+mn-ea"/>
                  <a:cs typeface="+mn-ea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665" y="2447510"/>
                <a:ext cx="1156335" cy="400879"/>
              </a:xfrm>
              <a:prstGeom prst="rect">
                <a:avLst/>
              </a:prstGeom>
              <a:blipFill rotWithShape="1">
                <a:blip r:embed="rId2"/>
                <a:stretch>
                  <a:fillRect t="-55" r="-2581" b="-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343150"/>
            <a:ext cx="1266825" cy="381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52400" y="4525010"/>
                <a:ext cx="8737600" cy="601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输入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𝑇</m:t>
                      </m:r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个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𝑡𝑜𝑘𝑒𝑛𝑠</m:t>
                      </m:r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ea typeface="SimSun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, ...,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zh-CN" sz="160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前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𝑚</m:t>
                      </m:r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个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𝑡𝑜𝑘𝑒𝑛𝑠</m:t>
                      </m:r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ea typeface="SimSun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, ...,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作为上下文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</m:t>
                      </m:r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；后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个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𝑡𝑜𝑘𝑒𝑛𝑠</m:t>
                      </m:r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  <m:r>
                            <a:rPr lang="en-US" altLang="zh-CN" sz="1600">
                              <a:latin typeface="DejaVu Math TeX Gyre" panose="02000503000000000000" charset="0"/>
                              <a:ea typeface="SimSun" charset="0"/>
                              <a:cs typeface="DejaVu Math TeX Gyre" panose="02000503000000000000" charset="0"/>
                            </a:rPr>
                            <m:t>+</m:t>
                          </m:r>
                          <m:r>
                            <a:rPr lang="en-US" altLang="zh-CN" sz="1600">
                              <a:latin typeface="DejaVu Math TeX Gyre" panose="02000503000000000000" charset="0"/>
                              <a:ea typeface="SimSun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, ...,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作为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𝑝𝑟𝑚𝑝𝑡</m:t>
                      </m:r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 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𝑋</m:t>
                      </m:r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.</m:t>
                      </m:r>
                    </m:oMath>
                  </m:oMathPara>
                </a14:m>
                <a:endParaRPr lang="en-US" altLang="zh-CN" sz="1600">
                  <a:latin typeface="DejaVu Math TeX Gyre" panose="02000503000000000000" charset="0"/>
                  <a:ea typeface="SimSun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525010"/>
                <a:ext cx="8737600" cy="6019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4343400" y="2266950"/>
            <a:ext cx="1219200" cy="6858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燕尾形 11"/>
          <p:cNvSpPr/>
          <p:nvPr/>
        </p:nvSpPr>
        <p:spPr>
          <a:xfrm>
            <a:off x="7758430" y="2571750"/>
            <a:ext cx="228600" cy="152400"/>
          </a:xfrm>
          <a:prstGeom prst="chevr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95605" y="971550"/>
            <a:ext cx="8295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1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）增加一个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Encoder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（如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RoBERTa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），将长文本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context C 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分片（如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256 tokens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）并行输入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Encoder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，得到各分片的表征向量，然后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concatenate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在一起，得到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context C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的完整表征向量。</a:t>
            </a:r>
            <a:endParaRPr lang="zh-CN" altLang="en-US" sz="1600" dirty="0">
              <a:latin typeface="+mn-ea"/>
              <a:ea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306434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10" dirty="0"/>
              <a:t>overview</a:t>
            </a:r>
            <a:endParaRPr lang="en-US" spc="-1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1885950"/>
            <a:ext cx="7453630" cy="26390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343150"/>
            <a:ext cx="1266825" cy="381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43400" y="2266950"/>
            <a:ext cx="1219200" cy="6858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燕尾形 11"/>
          <p:cNvSpPr/>
          <p:nvPr/>
        </p:nvSpPr>
        <p:spPr>
          <a:xfrm>
            <a:off x="7758430" y="2571750"/>
            <a:ext cx="228600" cy="152400"/>
          </a:xfrm>
          <a:prstGeom prst="chevr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95605" y="971550"/>
            <a:ext cx="8295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（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）在大模型中（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Decoder only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），在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cross-attention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部分，进行注意力计算，训练该部分参数以及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Encoder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，以达到大模型对</a:t>
            </a:r>
            <a:r>
              <a:rPr lang="en-US" altLang="zh-CN" sz="1600" dirty="0">
                <a:latin typeface="+mn-ea"/>
                <a:ea typeface="+mn-ea"/>
                <a:cs typeface="+mn-ea"/>
                <a:sym typeface="+mn-ea"/>
              </a:rPr>
              <a:t>Encoder</a:t>
            </a:r>
            <a:r>
              <a:rPr lang="zh-CN" altLang="en-US" sz="1600" dirty="0">
                <a:latin typeface="+mn-ea"/>
                <a:ea typeface="+mn-ea"/>
                <a:cs typeface="+mn-ea"/>
                <a:sym typeface="+mn-ea"/>
              </a:rPr>
              <a:t>输入信息的接受能力，大模型中其他结构参数进行冻结，不参与训练。</a:t>
            </a:r>
            <a:endParaRPr lang="zh-CN" altLang="en-US" sz="1600">
              <a:latin typeface="+mn-ea"/>
              <a:ea typeface="+mn-ea"/>
              <a:cs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9"/>
              <p:cNvSpPr txBox="1"/>
              <p:nvPr/>
            </p:nvSpPr>
            <p:spPr>
              <a:xfrm>
                <a:off x="152400" y="4525010"/>
                <a:ext cx="8737600" cy="601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输入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𝑇</m:t>
                      </m:r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个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𝑡𝑜𝑘𝑒𝑛𝑠</m:t>
                      </m:r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ea typeface="SimSun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, ...,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zh-CN" sz="160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前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𝑚</m:t>
                      </m:r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个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𝑡𝑜𝑘𝑒𝑛𝑠</m:t>
                      </m:r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ea typeface="SimSun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, ...,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作为上下文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𝐶</m:t>
                      </m:r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；后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𝑛</m:t>
                      </m:r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个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𝑡𝑜𝑘𝑒𝑛𝑠</m:t>
                      </m:r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𝑚</m:t>
                          </m:r>
                          <m:r>
                            <a:rPr lang="en-US" altLang="zh-CN" sz="1600">
                              <a:latin typeface="DejaVu Math TeX Gyre" panose="02000503000000000000" charset="0"/>
                              <a:ea typeface="SimSun" charset="0"/>
                              <a:cs typeface="DejaVu Math TeX Gyre" panose="02000503000000000000" charset="0"/>
                            </a:rPr>
                            <m:t>+</m:t>
                          </m:r>
                          <m:r>
                            <a:rPr lang="en-US" altLang="zh-CN" sz="1600">
                              <a:latin typeface="DejaVu Math TeX Gyre" panose="02000503000000000000" charset="0"/>
                              <a:ea typeface="SimSun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, ..., </m:t>
                      </m:r>
                      <m:sSub>
                        <m:sSubPr>
                          <m:ctrl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brk/>
                            </m:rPr>
                            <a:rPr lang="en-US" altLang="zh-CN" sz="1600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  <m:r>
                        <a:rPr lang="zh-CN" altLang="en-US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作为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𝑝𝑟𝑚𝑝𝑡</m:t>
                      </m:r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 </m:t>
                      </m:r>
                      <m:r>
                        <a:rPr lang="en-US" altLang="zh-CN" sz="16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𝑋</m:t>
                      </m:r>
                      <m:r>
                        <a:rPr lang="en-US" altLang="zh-CN" sz="1600">
                          <a:latin typeface="DejaVu Math TeX Gyre" panose="02000503000000000000" charset="0"/>
                          <a:ea typeface="SimSun" charset="0"/>
                          <a:cs typeface="DejaVu Math TeX Gyre" panose="02000503000000000000" charset="0"/>
                        </a:rPr>
                        <m:t>.</m:t>
                      </m:r>
                    </m:oMath>
                  </m:oMathPara>
                </a14:m>
                <a:endParaRPr lang="en-US" altLang="zh-CN" sz="1600">
                  <a:latin typeface="DejaVu Math TeX Gyre" panose="02000503000000000000" charset="0"/>
                  <a:ea typeface="SimSun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525010"/>
                <a:ext cx="8737600" cy="6019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7"/>
              <p:cNvSpPr txBox="1"/>
              <p:nvPr/>
            </p:nvSpPr>
            <p:spPr>
              <a:xfrm>
                <a:off x="7987665" y="2447510"/>
                <a:ext cx="1156335" cy="400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00" i="0" dirty="0" smtClean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Φ</m:t>
                      </m:r>
                      <m:r>
                        <a:rPr lang="zh-CN" altLang="en-US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作为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𝑘</m:t>
                      </m:r>
                      <m:r>
                        <a:rPr lang="zh-CN" altLang="en-US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和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𝑣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,</m:t>
                      </m:r>
                      <m:r>
                        <a:rPr lang="en-US" altLang="zh-CN" sz="1000" i="1" dirty="0" smtClean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𝑋</m:t>
                      </m:r>
                      <m:r>
                        <a:rPr lang="zh-CN" altLang="en-US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的</m:t>
                      </m:r>
                    </m:oMath>
                    <m:oMath xmlns:m="http://schemas.openxmlformats.org/officeDocument/2006/math"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ℎ𝑖𝑑𝑑𝑒𝑛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 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𝑠𝑡𝑎𝑡𝑒𝑠</m:t>
                      </m:r>
                      <m:r>
                        <a:rPr lang="zh-CN" altLang="en-US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作为</m:t>
                      </m:r>
                      <m:r>
                        <a:rPr lang="en-US" altLang="zh-CN" sz="1000" i="1" dirty="0">
                          <a:latin typeface="Cambria Math" panose="02040503050406030204" pitchFamily="18" charset="0"/>
                          <a:ea typeface="+mn-ea"/>
                          <a:cs typeface="+mn-ea"/>
                        </a:rPr>
                        <m:t>𝑞</m:t>
                      </m:r>
                    </m:oMath>
                  </m:oMathPara>
                </a14:m>
                <a:endParaRPr lang="en-US" altLang="zh-CN" sz="1000" dirty="0">
                  <a:latin typeface="+mn-ea"/>
                  <a:ea typeface="+mn-ea"/>
                  <a:cs typeface="+mn-ea"/>
                </a:endParaRPr>
              </a:p>
            </p:txBody>
          </p:sp>
        </mc:Choice>
        <mc:Fallback>
          <p:sp>
            <p:nvSpPr>
              <p:cNvPr id="4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665" y="2447510"/>
                <a:ext cx="1156335" cy="400879"/>
              </a:xfrm>
              <a:prstGeom prst="rect">
                <a:avLst/>
              </a:prstGeom>
              <a:blipFill rotWithShape="1">
                <a:blip r:embed="rId4"/>
                <a:stretch>
                  <a:fillRect t="-55" r="-2581" b="-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306434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spc="-10" dirty="0"/>
              <a:t>实验</a:t>
            </a:r>
            <a:endParaRPr lang="zh-CN" spc="-10" dirty="0"/>
          </a:p>
        </p:txBody>
      </p:sp>
      <p:sp>
        <p:nvSpPr>
          <p:cNvPr id="3" name="文本框 2"/>
          <p:cNvSpPr txBox="1"/>
          <p:nvPr/>
        </p:nvSpPr>
        <p:spPr>
          <a:xfrm>
            <a:off x="384810" y="1123950"/>
            <a:ext cx="39700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panose="05000000000000000000" charset="0"/>
              <a:buNone/>
            </a:pPr>
            <a:r>
              <a:rPr kumimoji="0" lang="zh-CN" altLang="en-US" sz="1600" b="0" i="0" u="none" strike="noStrike" kern="0" cap="none" spc="0" normalizeH="0" baseline="0" noProof="1">
                <a:latin typeface="+mn-ea"/>
                <a:ea typeface="+mn-ea"/>
                <a:cs typeface="+mn-ea"/>
              </a:rPr>
              <a:t>收益：</a:t>
            </a:r>
            <a:endParaRPr kumimoji="0" lang="zh-CN" altLang="en-US" sz="1600" b="0" i="0" u="none" strike="noStrike" kern="0" cap="none" spc="0" normalizeH="0" baseline="0" noProof="1">
              <a:latin typeface="+mn-ea"/>
              <a:ea typeface="+mn-ea"/>
              <a:cs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0" lang="zh-CN" altLang="en-US" sz="1600" b="0" i="0" u="none" strike="noStrike" kern="0" cap="none" spc="0" normalizeH="0" baseline="0" noProof="1">
                <a:latin typeface="+mn-ea"/>
                <a:ea typeface="+mn-ea"/>
                <a:cs typeface="+mn-ea"/>
              </a:rPr>
              <a:t>存储上减少了externel context部分显存占用，相当于只存了一层kv cache</a:t>
            </a:r>
            <a:endParaRPr kumimoji="0" lang="zh-CN" altLang="en-US" sz="1600" b="0" i="0" u="none" strike="noStrike" kern="0" cap="none" spc="0" normalizeH="0" baseline="0" noProof="1">
              <a:latin typeface="+mn-ea"/>
              <a:ea typeface="+mn-ea"/>
              <a:cs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0" lang="zh-CN" altLang="en-US" sz="1600" b="0" i="0" u="none" strike="noStrike" kern="0" cap="none" spc="0" normalizeH="0" baseline="0" noProof="1">
                <a:latin typeface="+mn-ea"/>
                <a:ea typeface="+mn-ea"/>
                <a:cs typeface="+mn-ea"/>
              </a:rPr>
              <a:t>计算上减小了attention的计算量</a:t>
            </a:r>
            <a:endParaRPr kumimoji="0" lang="zh-CN" altLang="en-US" sz="1600" b="0" i="0" u="none" strike="noStrike" kern="0" cap="none" spc="0" normalizeH="0" baseline="0" noProof="1">
              <a:latin typeface="+mn-ea"/>
              <a:ea typeface="+mn-ea"/>
              <a:cs typeface="+mn-ea"/>
            </a:endParaRPr>
          </a:p>
          <a:p>
            <a:pPr marL="285750" indent="-285750">
              <a:buFont typeface="Wingdings" panose="05000000000000000000" charset="0"/>
              <a:buChar char="n"/>
            </a:pPr>
            <a:endParaRPr kumimoji="0" lang="zh-CN" altLang="en-US" sz="1600" b="0" i="0" u="none" strike="noStrike" kern="0" cap="none" spc="0" normalizeH="0" baseline="0" noProof="1">
              <a:latin typeface="+mn-ea"/>
              <a:ea typeface="+mn-ea"/>
              <a:cs typeface="+mn-ea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kumimoji="0" lang="zh-CN" altLang="en-US" sz="1600" b="0" i="0" u="none" strike="noStrike" kern="0" cap="none" spc="0" normalizeH="0" baseline="0" noProof="1">
                <a:latin typeface="+mn-ea"/>
                <a:ea typeface="+mn-ea"/>
                <a:cs typeface="+mn-ea"/>
                <a:sym typeface="+mn-ea"/>
              </a:rPr>
              <a:t>在更长的输入序列下（131k），CEPE表现最好，且推理速度快；</a:t>
            </a:r>
            <a:endParaRPr kumimoji="0" lang="zh-CN" altLang="en-US" sz="1600" b="0" i="0" u="none" strike="noStrike" kern="0" cap="none" spc="0" normalizeH="0" baseline="0" noProof="1">
              <a:latin typeface="+mn-ea"/>
              <a:ea typeface="+mn-ea"/>
              <a:cs typeface="+mn-ea"/>
              <a:sym typeface="+mn-ea"/>
            </a:endParaRPr>
          </a:p>
          <a:p>
            <a:pPr marL="342900" indent="-342900">
              <a:buFont typeface="Wingdings" panose="05000000000000000000" charset="0"/>
              <a:buAutoNum type="arabicPeriod"/>
            </a:pPr>
            <a:r>
              <a:rPr kumimoji="0" lang="zh-CN" altLang="en-US" sz="1600" b="0" i="0" u="none" strike="noStrike" kern="0" cap="none" spc="0" normalizeH="0" baseline="0" noProof="1">
                <a:latin typeface="+mn-ea"/>
                <a:ea typeface="+mn-ea"/>
                <a:cs typeface="+mn-ea"/>
                <a:sym typeface="+mn-ea"/>
              </a:rPr>
              <a:t>在LLM能处理的长度范围内，对比起来，CEPE都是接近最好的结果，说明利用Encoder并没有对生成效果带来明显的损失；</a:t>
            </a:r>
            <a:endParaRPr kumimoji="0" lang="zh-CN" altLang="en-US" sz="1600" b="0" i="0" u="none" strike="noStrike" kern="0" cap="none" spc="0" normalizeH="0" baseline="0" noProof="1">
              <a:latin typeface="+mn-ea"/>
              <a:ea typeface="+mn-ea"/>
              <a:cs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kumimoji="0" lang="zh-CN" altLang="en-US" sz="1600" b="0" i="0" u="none" strike="noStrike" kern="0" cap="none" spc="0" normalizeH="0" baseline="0" noProof="1">
              <a:latin typeface="+mn-ea"/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4195" y="742950"/>
            <a:ext cx="4785360" cy="3610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6435" y="319405"/>
            <a:ext cx="7804150" cy="3495675"/>
          </a:xfrm>
        </p:spPr>
        <p:txBody>
          <a:bodyPr anchor="t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42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503050405090304" pitchFamily="18" charset="0"/>
                <a:ea typeface="Microsoft YaHei" panose="020B0503020204020204" charset="-122"/>
                <a:cs typeface="Times New Roman" panose="02020503050405090304" pitchFamily="18" charset="0"/>
              </a:rPr>
              <a:t>APE : Faster and Longer Context-Augmented Generation via Adaptive Parallel Encoding</a:t>
            </a:r>
            <a:br>
              <a:rPr lang="en-US" altLang="zh-CN" sz="3200" dirty="0">
                <a:solidFill>
                  <a:schemeClr val="tx1"/>
                </a:solidFill>
                <a:latin typeface="Times New Roman" panose="02020503050405090304" pitchFamily="18" charset="0"/>
                <a:ea typeface="Microsoft YaHei" panose="020B0503020204020204" charset="-122"/>
                <a:cs typeface="Times New Roman" panose="02020503050405090304" pitchFamily="18" charset="0"/>
              </a:rPr>
            </a:br>
            <a:r>
              <a:rPr lang="en-US" altLang="zh-CN" sz="3200" dirty="0">
                <a:solidFill>
                  <a:schemeClr val="tx1"/>
                </a:solidFill>
                <a:latin typeface="Times New Roman" panose="02020503050405090304" pitchFamily="18" charset="0"/>
                <a:ea typeface="Microsoft YaHei" panose="020B0503020204020204" charset="-122"/>
                <a:cs typeface="Times New Roman" panose="02020503050405090304" pitchFamily="18" charset="0"/>
              </a:rPr>
              <a:t>ICLR2025</a:t>
            </a:r>
            <a:endParaRPr lang="en-US" altLang="zh-CN" sz="3200" dirty="0">
              <a:solidFill>
                <a:schemeClr val="tx1"/>
              </a:solidFill>
              <a:latin typeface="Times New Roman" panose="02020503050405090304" pitchFamily="18" charset="0"/>
              <a:ea typeface="Microsoft YaHei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360830-11C8-AF43-BF2B-B00BD97982C7}" type="slidenum">
              <a:rPr lang="en-US" smtClean="0"/>
            </a:fld>
            <a:endParaRPr lang="zh-CN" altLang="en-US"/>
          </a:p>
        </p:txBody>
      </p:sp>
      <p:pic>
        <p:nvPicPr>
          <p:cNvPr id="3" name="图片 2" descr="图形用户界面, 文本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0" y="1962256"/>
            <a:ext cx="3695700" cy="1019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306434" cy="399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altLang="en-US" spc="-10" dirty="0"/>
              <a:t>出发点：是否有必要把所有东西都建模成一个序列吗？</a:t>
            </a:r>
            <a:endParaRPr lang="zh-CN" altLang="en-US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805053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zh-CN" altLang="en-US" sz="1800" b="0" i="0" u="none" strike="noStrike" kern="0" cap="none" spc="0" normalizeH="0" baseline="0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  <a:ea typeface="+mn-ea"/>
                <a:cs typeface="Arial MT"/>
                <a:sym typeface="+mn-ea"/>
              </a:rPr>
              <a:t>有些结构天生就具备</a:t>
            </a:r>
            <a:r>
              <a:rPr kumimoji="0" lang="zh-CN" altLang="en-US" sz="1800" b="0" i="0" u="none" strike="noStrike" kern="0" cap="none" spc="0" normalizeH="0" baseline="0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  <a:ea typeface="+mn-ea"/>
                <a:cs typeface="Arial MT"/>
              </a:rPr>
              <a:t>并行编码的特性：</a:t>
            </a:r>
            <a:endParaRPr kumimoji="0" lang="zh-CN" altLang="en-US" sz="1800" b="0" i="0" u="none" strike="noStrike" kern="0" cap="none" spc="0" normalizeH="0" baseline="0" noProof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n-ea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29175" y="1655225"/>
            <a:ext cx="8285649" cy="27672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4725" y="4615106"/>
            <a:ext cx="803783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zh-CN" altLang="en-US" sz="1800" b="0" i="0" u="none" strike="noStrike" kern="0" cap="none" spc="0" normalizeH="0" baseline="0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ea"/>
                <a:ea typeface="+mn-ea"/>
                <a:cs typeface="Arial MT"/>
              </a:rPr>
              <a:t>对于大模型而言呢？</a:t>
            </a:r>
            <a:endParaRPr kumimoji="0" lang="zh-CN" altLang="en-US" sz="1800" b="0" i="0" u="none" strike="noStrike" kern="0" cap="none" spc="0" normalizeH="0" baseline="0" noProof="1">
              <a:solidFill>
                <a:schemeClr val="tx1">
                  <a:lumMod val="95000"/>
                  <a:lumOff val="5000"/>
                </a:schemeClr>
              </a:solidFill>
              <a:effectLst/>
              <a:latin typeface="+mn-ea"/>
              <a:ea typeface="+mn-ea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2558</Words>
  <Application>WPS Presentation</Application>
  <PresentationFormat>On-screen Show (16:9)</PresentationFormat>
  <Paragraphs>145</Paragraphs>
  <Slides>21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59" baseType="lpstr">
      <vt:lpstr>Arial</vt:lpstr>
      <vt:lpstr>SimSun</vt:lpstr>
      <vt:lpstr>Wingdings</vt:lpstr>
      <vt:lpstr>Arial</vt:lpstr>
      <vt:lpstr>Arial MT</vt:lpstr>
      <vt:lpstr>Microsoft YaHei</vt:lpstr>
      <vt:lpstr>汉仪旗黑</vt:lpstr>
      <vt:lpstr>Cambria Math</vt:lpstr>
      <vt:lpstr>Kingsoft Math</vt:lpstr>
      <vt:lpstr>Times New Roman</vt:lpstr>
      <vt:lpstr>MS Mincho</vt:lpstr>
      <vt:lpstr>Wingdings</vt:lpstr>
      <vt:lpstr>Aptos</vt:lpstr>
      <vt:lpstr>Helvetica Neue</vt:lpstr>
      <vt:lpstr>Arial Unicode MS</vt:lpstr>
      <vt:lpstr>Aptos Display</vt:lpstr>
      <vt:lpstr>等线</vt:lpstr>
      <vt:lpstr>苹方-简</vt:lpstr>
      <vt:lpstr>DejaVu Math TeX Gyre</vt:lpstr>
      <vt:lpstr>Microsoft YaHei</vt:lpstr>
      <vt:lpstr>宋体-简</vt:lpstr>
      <vt:lpstr>Hiragino Sans</vt:lpstr>
      <vt:lpstr>SimSun</vt:lpstr>
      <vt:lpstr>Copperplate Regular</vt:lpstr>
      <vt:lpstr>Copperplate Bold</vt:lpstr>
      <vt:lpstr>Chalkduster</vt:lpstr>
      <vt:lpstr>Cochin Regular</vt:lpstr>
      <vt:lpstr>Corsiva Hebrew Regular</vt:lpstr>
      <vt:lpstr>Damascus Regular</vt:lpstr>
      <vt:lpstr>Diwan Thuluth</vt:lpstr>
      <vt:lpstr>Grantha Sangam MN Regular</vt:lpstr>
      <vt:lpstr>Toppan Bunkyu Midashi Mincho</vt:lpstr>
      <vt:lpstr>SimSun</vt:lpstr>
      <vt:lpstr>Apple LiSung</vt:lpstr>
      <vt:lpstr>Baoli TC</vt:lpstr>
      <vt:lpstr>Office Theme</vt:lpstr>
      <vt:lpstr>Office Theme</vt:lpstr>
      <vt:lpstr>1_Office Theme</vt:lpstr>
      <vt:lpstr>并行编码组会分享</vt:lpstr>
      <vt:lpstr>什么是并行编码</vt:lpstr>
      <vt:lpstr>并行编码的问题定义</vt:lpstr>
      <vt:lpstr>Long-Context Language Modeling with Parallel Context Encoding ACL2024</vt:lpstr>
      <vt:lpstr>overview</vt:lpstr>
      <vt:lpstr>overview</vt:lpstr>
      <vt:lpstr>实验</vt:lpstr>
      <vt:lpstr>APE : Faster and Longer Context-Augmented Generation via Adaptive Parallel Encoding ICLR2025</vt:lpstr>
      <vt:lpstr>出发点：是否有必要把所有东西都建模成一个序列吗？</vt:lpstr>
      <vt:lpstr>场景：context-augmented generation（CAG）.</vt:lpstr>
      <vt:lpstr>并行编码的好处&amp;坏处</vt:lpstr>
      <vt:lpstr>不同上下文的Key states相似</vt:lpstr>
      <vt:lpstr>value states也一样</vt:lpstr>
      <vt:lpstr>并行编码性能下降的原因</vt:lpstr>
      <vt:lpstr>Step 2: 调整Attention Temperature.</vt:lpstr>
      <vt:lpstr>Step 3: Adding Scaling Factor.</vt:lpstr>
      <vt:lpstr>Implementation</vt:lpstr>
      <vt:lpstr>Performance Analysis: RAG</vt:lpstr>
      <vt:lpstr>Performance Analysis: ICL</vt:lpstr>
      <vt:lpstr>Efficiency Analysis</vt:lpstr>
      <vt:lpstr>思考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APE: Faster and Longer Context-Augmented Generation via Adaptive Parallel Encoding</dc:title>
  <dc:creator>Kinfe Li</dc:creator>
  <cp:lastModifiedBy>tutu</cp:lastModifiedBy>
  <cp:revision>310</cp:revision>
  <cp:lastPrinted>2025-03-22T02:03:45Z</cp:lastPrinted>
  <dcterms:created xsi:type="dcterms:W3CDTF">2025-03-22T02:03:45Z</dcterms:created>
  <dcterms:modified xsi:type="dcterms:W3CDTF">2025-03-22T02:03:45Z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2025-03-21T16:00:00Z</vt:filetime>
  </property>
  <property fmtid="{D5CDD505-2E9C-101B-9397-08002B2CF9AE}" pid="3" name="Creator">
    <vt:lpwstr>Google</vt:lpwstr>
  </property>
  <property fmtid="{D5CDD505-2E9C-101B-9397-08002B2CF9AE}" pid="4" name="LastSaved">
    <vt:filetime>2025-03-21T16:00:00Z</vt:filetime>
  </property>
  <property fmtid="{D5CDD505-2E9C-101B-9397-08002B2CF9AE}" pid="5" name="ICV">
    <vt:lpwstr>88E310130740493B965202FCC390047E_12</vt:lpwstr>
  </property>
  <property fmtid="{D5CDD505-2E9C-101B-9397-08002B2CF9AE}" pid="6" name="KSOProductBuildVer">
    <vt:lpwstr>1033-6.12.2.8699</vt:lpwstr>
  </property>
</Properties>
</file>